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7"/>
  </p:notesMasterIdLst>
  <p:handoutMasterIdLst>
    <p:handoutMasterId r:id="rId18"/>
  </p:handoutMasterIdLst>
  <p:sldIdLst>
    <p:sldId id="395" r:id="rId3"/>
    <p:sldId id="383" r:id="rId4"/>
    <p:sldId id="384" r:id="rId5"/>
    <p:sldId id="385" r:id="rId6"/>
    <p:sldId id="386" r:id="rId7"/>
    <p:sldId id="387" r:id="rId8"/>
    <p:sldId id="388" r:id="rId9"/>
    <p:sldId id="389" r:id="rId10"/>
    <p:sldId id="270" r:id="rId11"/>
    <p:sldId id="292" r:id="rId12"/>
    <p:sldId id="271" r:id="rId13"/>
    <p:sldId id="283" r:id="rId14"/>
    <p:sldId id="284" r:id="rId15"/>
    <p:sldId id="28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52" d="100"/>
          <a:sy n="52"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5-27-18 PM</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287F88-45EE-45D4-9D26-9D128B87E34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8CA9B9B-8411-4300-AFCC-6B36FF3CDDB1}" type="datetimeFigureOut">
              <a:rPr lang="en-US" smtClean="0"/>
              <a:t>2/13/2020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604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type of filter do we examine the evidence with? When they saw the signs, they saw them through fleshly filters.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Tree>
    <p:extLst>
      <p:ext uri="{BB962C8B-B14F-4D97-AF65-F5344CB8AC3E}">
        <p14:creationId xmlns:p14="http://schemas.microsoft.com/office/powerpoint/2010/main" val="1169700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919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2050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2902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2567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9789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3797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879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Tree>
    <p:extLst>
      <p:ext uri="{BB962C8B-B14F-4D97-AF65-F5344CB8AC3E}">
        <p14:creationId xmlns:p14="http://schemas.microsoft.com/office/powerpoint/2010/main" val="3171194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7630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539561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206542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2/13/2020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51791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2/13/2020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63538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2/13/2020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066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2/13/2020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96186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2/13/2020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2769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2/13/2020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11709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2/13/2020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4810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2/13/2020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0848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655727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2/13/2020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4071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2/13/2020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862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2/13/2020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7691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42136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5022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47310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278082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97022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58656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2/13/2020</a:t>
            </a:fld>
            <a:endParaRPr lang="en-US" dirty="0"/>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616352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DA1498-92C7-4E4B-8045-C9195F453964}" type="datetimeFigureOut">
              <a:rPr lang="en-US" smtClean="0"/>
              <a:t>2/13/2020</a:t>
            </a:fld>
            <a:endParaRPr lang="en-US" dirty="0"/>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16504704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2/13/2020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46895070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3"/>
            <a:ext cx="6858000" cy="1703963"/>
          </a:xfrm>
        </p:spPr>
        <p:txBody>
          <a:bodyPr>
            <a:normAutofit fontScale="90000"/>
          </a:bodyPr>
          <a:lstStyle/>
          <a:p>
            <a:r>
              <a:rPr lang="en-US" dirty="0">
                <a:solidFill>
                  <a:srgbClr val="FFFF00"/>
                </a:solidFill>
              </a:rPr>
              <a:t>The Life Of Christ</a:t>
            </a:r>
            <a:br>
              <a:rPr lang="en-US" dirty="0">
                <a:solidFill>
                  <a:srgbClr val="FFFF00"/>
                </a:solidFill>
              </a:rPr>
            </a:br>
            <a:r>
              <a:rPr lang="en-US" dirty="0">
                <a:solidFill>
                  <a:srgbClr val="FFFF00"/>
                </a:solidFill>
              </a:rPr>
              <a:t>Lesson 10</a:t>
            </a:r>
            <a:br>
              <a:rPr lang="en-US" dirty="0">
                <a:solidFill>
                  <a:srgbClr val="FFFF00"/>
                </a:solidFill>
              </a:rPr>
            </a:br>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3092334"/>
            <a:ext cx="8801100" cy="3557701"/>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4000" b="1" i="0" u="none" strike="noStrike" kern="1200" cap="none" spc="0" normalizeH="0" baseline="0" noProof="0" dirty="0">
                <a:ln>
                  <a:noFill/>
                </a:ln>
                <a:solidFill>
                  <a:prstClr val="white">
                    <a:lumMod val="85000"/>
                  </a:prstClr>
                </a:solidFill>
                <a:effectLst/>
                <a:uLnTx/>
                <a:uFillTx/>
                <a:latin typeface="Segoe UI Light"/>
                <a:ea typeface="+mn-ea"/>
                <a:cs typeface="+mn-cs"/>
              </a:rPr>
              <a:t>February 5, 2020</a:t>
            </a:r>
          </a:p>
        </p:txBody>
      </p:sp>
    </p:spTree>
    <p:extLst>
      <p:ext uri="{BB962C8B-B14F-4D97-AF65-F5344CB8AC3E}">
        <p14:creationId xmlns:p14="http://schemas.microsoft.com/office/powerpoint/2010/main" val="482716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436"/>
            <a:ext cx="8229600" cy="978473"/>
          </a:xfrm>
        </p:spPr>
        <p:txBody>
          <a:bodyPr>
            <a:spAutoFit/>
          </a:bodyPr>
          <a:lstStyle/>
          <a:p>
            <a:r>
              <a:rPr lang="en-US" sz="3200" b="1" i="1" dirty="0">
                <a:solidFill>
                  <a:schemeClr val="tx1"/>
                </a:solidFill>
              </a:rPr>
              <a:t>Outline Of</a:t>
            </a:r>
            <a:br>
              <a:rPr lang="en-US" dirty="0">
                <a:solidFill>
                  <a:schemeClr val="tx1"/>
                </a:solidFill>
              </a:rPr>
            </a:br>
            <a:r>
              <a:rPr lang="en-US" sz="2800" b="1" dirty="0">
                <a:solidFill>
                  <a:schemeClr val="tx1"/>
                </a:solidFill>
              </a:rPr>
              <a:t>John 6</a:t>
            </a:r>
            <a:endParaRPr lang="en-US" b="1" dirty="0">
              <a:solidFill>
                <a:schemeClr val="tx1"/>
              </a:solidFill>
            </a:endParaRPr>
          </a:p>
        </p:txBody>
      </p:sp>
      <p:sp>
        <p:nvSpPr>
          <p:cNvPr id="3" name="Content Placeholder 2"/>
          <p:cNvSpPr>
            <a:spLocks noGrp="1"/>
          </p:cNvSpPr>
          <p:nvPr>
            <p:ph idx="1"/>
          </p:nvPr>
        </p:nvSpPr>
        <p:spPr>
          <a:xfrm>
            <a:off x="173422" y="1387928"/>
            <a:ext cx="8804324" cy="3877985"/>
          </a:xfrm>
        </p:spPr>
        <p:txBody>
          <a:bodyPr>
            <a:spAutoFit/>
          </a:bodyPr>
          <a:lstStyle/>
          <a:p>
            <a:pPr marL="0" indent="0">
              <a:spcBef>
                <a:spcPts val="600"/>
              </a:spcBef>
              <a:spcAft>
                <a:spcPts val="600"/>
              </a:spcAft>
              <a:buNone/>
            </a:pPr>
            <a:r>
              <a:rPr lang="en-US" sz="2800" dirty="0"/>
              <a:t>Verses 1-13 – Jesus’ miracle in feeding the 5000.</a:t>
            </a:r>
          </a:p>
          <a:p>
            <a:pPr marL="0" indent="0">
              <a:spcBef>
                <a:spcPts val="600"/>
              </a:spcBef>
              <a:spcAft>
                <a:spcPts val="600"/>
              </a:spcAft>
              <a:buNone/>
            </a:pPr>
            <a:r>
              <a:rPr lang="en-US" sz="2800" dirty="0"/>
              <a:t>Verses 14-25 – Jesus crosses to the other side of the Sea of Galilee and the crowds pursue Him.</a:t>
            </a:r>
          </a:p>
          <a:p>
            <a:pPr marL="0" indent="0">
              <a:spcBef>
                <a:spcPts val="600"/>
              </a:spcBef>
              <a:spcAft>
                <a:spcPts val="600"/>
              </a:spcAft>
              <a:buNone/>
            </a:pPr>
            <a:r>
              <a:rPr lang="en-US" sz="2800" dirty="0"/>
              <a:t>Verses 26-34 – Why the multitude sought Jesus.</a:t>
            </a:r>
          </a:p>
          <a:p>
            <a:pPr marL="0" indent="0">
              <a:spcBef>
                <a:spcPts val="600"/>
              </a:spcBef>
              <a:spcAft>
                <a:spcPts val="600"/>
              </a:spcAft>
              <a:buNone/>
            </a:pPr>
            <a:r>
              <a:rPr lang="en-US" sz="2800" dirty="0"/>
              <a:t>Verses 35-58 – Jesus is the true bread of life.</a:t>
            </a:r>
          </a:p>
          <a:p>
            <a:pPr marL="0" indent="0">
              <a:spcBef>
                <a:spcPts val="600"/>
              </a:spcBef>
              <a:spcAft>
                <a:spcPts val="600"/>
              </a:spcAft>
              <a:buNone/>
            </a:pPr>
            <a:r>
              <a:rPr lang="en-US" sz="2800" dirty="0"/>
              <a:t>Verses 59-66 – The multitudes complain.</a:t>
            </a:r>
          </a:p>
          <a:p>
            <a:pPr marL="0" indent="0">
              <a:spcBef>
                <a:spcPts val="600"/>
              </a:spcBef>
              <a:spcAft>
                <a:spcPts val="600"/>
              </a:spcAft>
              <a:buNone/>
            </a:pPr>
            <a:r>
              <a:rPr lang="en-US" sz="2800" dirty="0"/>
              <a:t>Verses 66-71 – Peter’s confession.</a:t>
            </a:r>
          </a:p>
        </p:txBody>
      </p:sp>
    </p:spTree>
    <p:extLst>
      <p:ext uri="{BB962C8B-B14F-4D97-AF65-F5344CB8AC3E}">
        <p14:creationId xmlns:p14="http://schemas.microsoft.com/office/powerpoint/2010/main" val="127854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097"/>
            <a:ext cx="8229600" cy="968535"/>
          </a:xfrm>
        </p:spPr>
        <p:txBody>
          <a:bodyPr>
            <a:spAutoFit/>
          </a:bodyPr>
          <a:lstStyle/>
          <a:p>
            <a:r>
              <a:rPr lang="en-US" sz="2700" b="1" i="1" dirty="0">
                <a:solidFill>
                  <a:schemeClr val="tx1"/>
                </a:solidFill>
              </a:rPr>
              <a:t>“You Seek Me …”</a:t>
            </a:r>
            <a:br>
              <a:rPr lang="en-US" dirty="0">
                <a:solidFill>
                  <a:schemeClr val="tx1"/>
                </a:solidFill>
              </a:rPr>
            </a:br>
            <a:r>
              <a:rPr lang="en-US" sz="2400" dirty="0">
                <a:solidFill>
                  <a:schemeClr val="tx1"/>
                </a:solidFill>
              </a:rPr>
              <a:t>John 6:22-34</a:t>
            </a:r>
            <a:endParaRPr lang="en-US" dirty="0">
              <a:solidFill>
                <a:schemeClr val="tx1"/>
              </a:solidFill>
            </a:endParaRPr>
          </a:p>
        </p:txBody>
      </p:sp>
      <p:sp>
        <p:nvSpPr>
          <p:cNvPr id="3" name="Content Placeholder 2"/>
          <p:cNvSpPr>
            <a:spLocks noGrp="1"/>
          </p:cNvSpPr>
          <p:nvPr>
            <p:ph idx="1"/>
          </p:nvPr>
        </p:nvSpPr>
        <p:spPr>
          <a:xfrm>
            <a:off x="457200" y="1288474"/>
            <a:ext cx="8229600" cy="4487382"/>
          </a:xfrm>
        </p:spPr>
        <p:txBody>
          <a:bodyPr>
            <a:spAutoFit/>
          </a:bodyPr>
          <a:lstStyle/>
          <a:p>
            <a:pPr marL="0" indent="0">
              <a:buNone/>
            </a:pPr>
            <a:r>
              <a:rPr lang="en-US" sz="2800" b="1" i="1" dirty="0"/>
              <a:t>“The next day …”</a:t>
            </a:r>
            <a:r>
              <a:rPr lang="en-US" sz="2800" dirty="0"/>
              <a:t> – after:</a:t>
            </a:r>
          </a:p>
          <a:p>
            <a:r>
              <a:rPr lang="en-US" sz="2800" dirty="0"/>
              <a:t>The feeding of the five thousand.</a:t>
            </a:r>
          </a:p>
          <a:p>
            <a:r>
              <a:rPr lang="en-US" sz="2800" dirty="0"/>
              <a:t>Making His disciples get into the boat to go to the other side.</a:t>
            </a:r>
          </a:p>
          <a:p>
            <a:r>
              <a:rPr lang="en-US" sz="2800" dirty="0"/>
              <a:t>He sent the crowd away.</a:t>
            </a:r>
          </a:p>
          <a:p>
            <a:r>
              <a:rPr lang="en-US" sz="2800" dirty="0"/>
              <a:t>He left to go up on the mountain to pray.</a:t>
            </a:r>
          </a:p>
          <a:p>
            <a:r>
              <a:rPr lang="en-US" sz="2800" dirty="0"/>
              <a:t>He walked on the water to the apostles in the storm.</a:t>
            </a:r>
          </a:p>
          <a:p>
            <a:r>
              <a:rPr lang="en-US" sz="2800" dirty="0"/>
              <a:t>They came to the other side near Gennesaret …</a:t>
            </a:r>
          </a:p>
        </p:txBody>
      </p:sp>
    </p:spTree>
    <p:extLst>
      <p:ext uri="{BB962C8B-B14F-4D97-AF65-F5344CB8AC3E}">
        <p14:creationId xmlns:p14="http://schemas.microsoft.com/office/powerpoint/2010/main" val="3410528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407"/>
            <a:ext cx="8229600" cy="968535"/>
          </a:xfrm>
        </p:spPr>
        <p:txBody>
          <a:bodyPr>
            <a:spAutoFit/>
          </a:bodyPr>
          <a:lstStyle/>
          <a:p>
            <a:r>
              <a:rPr lang="en-US" sz="3200" b="1" i="1" dirty="0">
                <a:solidFill>
                  <a:schemeClr val="tx1"/>
                </a:solidFill>
              </a:rPr>
              <a:t>“You Seek Me …”</a:t>
            </a:r>
            <a:br>
              <a:rPr lang="en-US" dirty="0">
                <a:solidFill>
                  <a:schemeClr val="tx1"/>
                </a:solidFill>
              </a:rPr>
            </a:br>
            <a:r>
              <a:rPr lang="en-US" sz="2400" dirty="0">
                <a:solidFill>
                  <a:schemeClr val="tx1"/>
                </a:solidFill>
              </a:rPr>
              <a:t>John 6:22-34</a:t>
            </a:r>
            <a:endParaRPr lang="en-US" dirty="0">
              <a:solidFill>
                <a:schemeClr val="tx1"/>
              </a:solidFill>
            </a:endParaRPr>
          </a:p>
        </p:txBody>
      </p:sp>
      <p:sp>
        <p:nvSpPr>
          <p:cNvPr id="3" name="Content Placeholder 2"/>
          <p:cNvSpPr>
            <a:spLocks noGrp="1"/>
          </p:cNvSpPr>
          <p:nvPr>
            <p:ph idx="1"/>
          </p:nvPr>
        </p:nvSpPr>
        <p:spPr>
          <a:xfrm>
            <a:off x="169682" y="1189961"/>
            <a:ext cx="8808063" cy="5632311"/>
          </a:xfrm>
        </p:spPr>
        <p:txBody>
          <a:bodyPr wrap="square">
            <a:spAutoFit/>
          </a:bodyPr>
          <a:lstStyle/>
          <a:p>
            <a:pPr marL="0" indent="0">
              <a:spcBef>
                <a:spcPts val="0"/>
              </a:spcBef>
              <a:buNone/>
            </a:pPr>
            <a:r>
              <a:rPr lang="en-US" sz="2400" b="1" i="1" dirty="0"/>
              <a:t>“The next day …”</a:t>
            </a:r>
            <a:r>
              <a:rPr lang="en-US" sz="2400" dirty="0"/>
              <a:t>:</a:t>
            </a:r>
          </a:p>
          <a:p>
            <a:pPr>
              <a:spcBef>
                <a:spcPts val="0"/>
              </a:spcBef>
            </a:pPr>
            <a:r>
              <a:rPr lang="en-US" sz="2400" dirty="0"/>
              <a:t>The </a:t>
            </a:r>
            <a:r>
              <a:rPr lang="en-US" sz="2400" i="1" dirty="0"/>
              <a:t>“crowd that stood on the other side of the sea saw that there was no other boat there, except one, and that Jesus had not entered with His disciples into the boat, but that His disciples had gone away alone.”</a:t>
            </a:r>
            <a:r>
              <a:rPr lang="en-US" sz="2400" dirty="0"/>
              <a:t> (verse 22)</a:t>
            </a:r>
          </a:p>
          <a:p>
            <a:pPr>
              <a:spcBef>
                <a:spcPts val="0"/>
              </a:spcBef>
            </a:pPr>
            <a:r>
              <a:rPr lang="en-US" sz="2400" dirty="0"/>
              <a:t>They observed one boat and that the disciples got into it without Jesus. Further, they had not returned nor was Jesus there either.</a:t>
            </a:r>
          </a:p>
          <a:p>
            <a:pPr>
              <a:spcBef>
                <a:spcPts val="0"/>
              </a:spcBef>
            </a:pPr>
            <a:r>
              <a:rPr lang="en-US" sz="2400" dirty="0"/>
              <a:t>Having desired to make Jesus their earthly king, they got into boats, and proceeded from Tiberias to Capernaum to look for Him.</a:t>
            </a:r>
          </a:p>
          <a:p>
            <a:pPr>
              <a:spcBef>
                <a:spcPts val="0"/>
              </a:spcBef>
            </a:pPr>
            <a:r>
              <a:rPr lang="en-US" sz="2400" i="1" dirty="0"/>
              <a:t>“When they found Him …’Rabbi, when did You get here?’”</a:t>
            </a:r>
            <a:br>
              <a:rPr lang="en-US" sz="2400" dirty="0"/>
            </a:br>
            <a:r>
              <a:rPr lang="en-US" sz="2400" dirty="0"/>
              <a:t>(verse 25) (How? Not answered by Jesus)</a:t>
            </a:r>
          </a:p>
          <a:p>
            <a:pPr>
              <a:spcBef>
                <a:spcPts val="0"/>
              </a:spcBef>
            </a:pPr>
            <a:r>
              <a:rPr lang="en-US" sz="2400" dirty="0"/>
              <a:t>They found Jesus in the synagogue in Capernaum </a:t>
            </a:r>
            <a:br>
              <a:rPr lang="en-US" sz="2400" dirty="0"/>
            </a:br>
            <a:r>
              <a:rPr lang="en-US" sz="2400" dirty="0"/>
              <a:t>(verse 59)</a:t>
            </a:r>
          </a:p>
        </p:txBody>
      </p:sp>
    </p:spTree>
    <p:extLst>
      <p:ext uri="{BB962C8B-B14F-4D97-AF65-F5344CB8AC3E}">
        <p14:creationId xmlns:p14="http://schemas.microsoft.com/office/powerpoint/2010/main" val="839162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FD2FE-D6B3-4266-A9EE-A8529E8D75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91B20F-70EE-469D-A2BC-2EBE64E3042F}"/>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8D4FB6C8-0093-4B47-A716-126E132E602B}"/>
              </a:ext>
            </a:extLst>
          </p:cNvPr>
          <p:cNvPicPr>
            <a:picLocks noChangeAspect="1"/>
          </p:cNvPicPr>
          <p:nvPr/>
        </p:nvPicPr>
        <p:blipFill rotWithShape="1">
          <a:blip r:embed="rId2"/>
          <a:srcRect l="41477" t="25335" b="13797"/>
          <a:stretch/>
        </p:blipFill>
        <p:spPr>
          <a:xfrm>
            <a:off x="1" y="1"/>
            <a:ext cx="9144000" cy="6858000"/>
          </a:xfrm>
          <a:prstGeom prst="rect">
            <a:avLst/>
          </a:prstGeom>
        </p:spPr>
      </p:pic>
      <p:cxnSp>
        <p:nvCxnSpPr>
          <p:cNvPr id="6" name="Straight Arrow Connector 5">
            <a:extLst>
              <a:ext uri="{FF2B5EF4-FFF2-40B4-BE49-F238E27FC236}">
                <a16:creationId xmlns:a16="http://schemas.microsoft.com/office/drawing/2014/main" id="{4C638725-036D-439E-9EB6-CDEECAF5EA67}"/>
              </a:ext>
            </a:extLst>
          </p:cNvPr>
          <p:cNvCxnSpPr>
            <a:cxnSpLocks/>
          </p:cNvCxnSpPr>
          <p:nvPr/>
        </p:nvCxnSpPr>
        <p:spPr>
          <a:xfrm flipV="1">
            <a:off x="3782291" y="2951018"/>
            <a:ext cx="401782" cy="1440873"/>
          </a:xfrm>
          <a:prstGeom prst="straightConnector1">
            <a:avLst/>
          </a:prstGeom>
          <a:ln w="762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52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374"/>
            <a:ext cx="8229600" cy="968535"/>
          </a:xfrm>
        </p:spPr>
        <p:txBody>
          <a:bodyPr>
            <a:spAutoFit/>
          </a:bodyPr>
          <a:lstStyle/>
          <a:p>
            <a:r>
              <a:rPr lang="en-US" sz="3200" b="1" i="1" dirty="0">
                <a:solidFill>
                  <a:schemeClr val="tx1"/>
                </a:solidFill>
              </a:rPr>
              <a:t>“You Seek Me …”</a:t>
            </a:r>
            <a:br>
              <a:rPr lang="en-US" dirty="0">
                <a:solidFill>
                  <a:schemeClr val="tx1"/>
                </a:solidFill>
              </a:rPr>
            </a:br>
            <a:r>
              <a:rPr lang="en-US" sz="2400" dirty="0">
                <a:solidFill>
                  <a:schemeClr val="tx1"/>
                </a:solidFill>
              </a:rPr>
              <a:t>John 6:22-34</a:t>
            </a:r>
            <a:endParaRPr lang="en-US" dirty="0">
              <a:solidFill>
                <a:schemeClr val="tx1"/>
              </a:solidFill>
            </a:endParaRPr>
          </a:p>
        </p:txBody>
      </p:sp>
      <p:sp>
        <p:nvSpPr>
          <p:cNvPr id="3" name="Content Placeholder 2"/>
          <p:cNvSpPr>
            <a:spLocks noGrp="1"/>
          </p:cNvSpPr>
          <p:nvPr>
            <p:ph idx="1"/>
          </p:nvPr>
        </p:nvSpPr>
        <p:spPr>
          <a:xfrm>
            <a:off x="103695" y="1387928"/>
            <a:ext cx="8908329" cy="5262979"/>
          </a:xfrm>
        </p:spPr>
        <p:txBody>
          <a:bodyPr wrap="square">
            <a:spAutoFit/>
          </a:bodyPr>
          <a:lstStyle/>
          <a:p>
            <a:pPr marL="0" indent="0">
              <a:spcBef>
                <a:spcPts val="0"/>
              </a:spcBef>
              <a:buNone/>
            </a:pPr>
            <a:r>
              <a:rPr lang="en-US" sz="2800" dirty="0"/>
              <a:t>Jesus’ response to those who sought Him:</a:t>
            </a:r>
          </a:p>
          <a:p>
            <a:pPr>
              <a:spcBef>
                <a:spcPts val="0"/>
              </a:spcBef>
            </a:pPr>
            <a:r>
              <a:rPr lang="en-US" sz="2800" dirty="0"/>
              <a:t>He knew why they sought Him:</a:t>
            </a:r>
          </a:p>
          <a:p>
            <a:pPr lvl="1">
              <a:spcBef>
                <a:spcPts val="0"/>
              </a:spcBef>
            </a:pPr>
            <a:r>
              <a:rPr lang="en-US" sz="2800" i="1" dirty="0"/>
              <a:t>“Not </a:t>
            </a:r>
            <a:r>
              <a:rPr lang="en-US" sz="2800" b="1" i="1" dirty="0"/>
              <a:t>because you saw signs </a:t>
            </a:r>
            <a:r>
              <a:rPr lang="en-US" sz="2800" i="1" dirty="0"/>
              <a:t>…” </a:t>
            </a:r>
            <a:r>
              <a:rPr lang="en-US" sz="2800" dirty="0"/>
              <a:t>(But they did? cf. verse 14)</a:t>
            </a:r>
          </a:p>
          <a:p>
            <a:pPr lvl="1">
              <a:spcBef>
                <a:spcPts val="0"/>
              </a:spcBef>
            </a:pPr>
            <a:r>
              <a:rPr lang="en-US" sz="2800" i="1" dirty="0"/>
              <a:t>“… </a:t>
            </a:r>
            <a:r>
              <a:rPr lang="en-US" sz="2800" b="1" i="1" dirty="0"/>
              <a:t>because you ate of the loaves and were filled</a:t>
            </a:r>
            <a:r>
              <a:rPr lang="en-US" sz="2800" i="1" dirty="0"/>
              <a:t>”</a:t>
            </a:r>
            <a:r>
              <a:rPr lang="en-US" sz="2800" dirty="0"/>
              <a:t> and now, the day after, you want more. (verse 26)</a:t>
            </a:r>
          </a:p>
          <a:p>
            <a:pPr lvl="1">
              <a:spcBef>
                <a:spcPts val="0"/>
              </a:spcBef>
            </a:pPr>
            <a:r>
              <a:rPr lang="en-US" sz="2800" dirty="0"/>
              <a:t>They sought Him </a:t>
            </a:r>
            <a:r>
              <a:rPr lang="en-US" sz="2800" i="1" dirty="0"/>
              <a:t>“for the food which perishes.”</a:t>
            </a:r>
            <a:br>
              <a:rPr lang="en-US" sz="2800" dirty="0"/>
            </a:br>
            <a:r>
              <a:rPr lang="en-US" sz="2800" dirty="0"/>
              <a:t>(verse 27).</a:t>
            </a:r>
          </a:p>
          <a:p>
            <a:pPr lvl="1">
              <a:spcBef>
                <a:spcPts val="0"/>
              </a:spcBef>
            </a:pPr>
            <a:r>
              <a:rPr lang="en-US" sz="2800" dirty="0"/>
              <a:t>They wanted to know if there was another free meal … today.</a:t>
            </a:r>
          </a:p>
          <a:p>
            <a:pPr lvl="1">
              <a:spcBef>
                <a:spcPts val="0"/>
              </a:spcBef>
            </a:pPr>
            <a:r>
              <a:rPr lang="en-US" sz="2800" dirty="0"/>
              <a:t>What indicates their desire that Jesus do this for them every day? (verse 31)</a:t>
            </a:r>
          </a:p>
        </p:txBody>
      </p:sp>
    </p:spTree>
    <p:extLst>
      <p:ext uri="{BB962C8B-B14F-4D97-AF65-F5344CB8AC3E}">
        <p14:creationId xmlns:p14="http://schemas.microsoft.com/office/powerpoint/2010/main" val="359226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Jairus’ Daughter and the Invalid Woman</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9:18-26; Mark 5:22-43; Luke 8:41-56)</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0"/>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were the people at the house of Jairus doing when Jesus arrived? How did Jesus respond?</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0"/>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When Jesus raised the daughter of Jairus from the dead, why do you think He only allowed three of His disciples  and the parents of the girls in the room where He performed the miracle? If it were to be a sign, why not allow the whole multitude to see the power of God?</a:t>
            </a:r>
          </a:p>
        </p:txBody>
      </p:sp>
    </p:spTree>
    <p:extLst>
      <p:ext uri="{BB962C8B-B14F-4D97-AF65-F5344CB8AC3E}">
        <p14:creationId xmlns:p14="http://schemas.microsoft.com/office/powerpoint/2010/main" val="309421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Healing Blind Men and a Dumb Demoniac</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9:27-34)</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2"/>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request did two blind men make of Jesus? What was His response? What did they do after Jesus had healed them?</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2"/>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was the response of the multitudes when Jesus healed a man who was both mute and demon-possessed? What was the response of the Pharisees?</a:t>
            </a:r>
          </a:p>
        </p:txBody>
      </p:sp>
    </p:spTree>
    <p:extLst>
      <p:ext uri="{BB962C8B-B14F-4D97-AF65-F5344CB8AC3E}">
        <p14:creationId xmlns:p14="http://schemas.microsoft.com/office/powerpoint/2010/main" val="139145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Jesus Visits Nazareth and Is Rejected</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13:54-58; Mark 6:1-6; Luke 4:16-31)</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4"/>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prophecy did Jesus read in the synagogue? To whom did He apply this prophecy? Why?</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4"/>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Even though Jesus manifested great wisdom in His teachings, what questions did His own countrymen ask of Him? Why?</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4"/>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Why is it said that Jesus “could do no mighty work” in His own country (Mark 6:5; cf. Matthew 13:58)</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4"/>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did the people of Nazareth want to do to Jesus? What kept them from doing it?</a:t>
            </a:r>
          </a:p>
        </p:txBody>
      </p:sp>
    </p:spTree>
    <p:extLst>
      <p:ext uri="{BB962C8B-B14F-4D97-AF65-F5344CB8AC3E}">
        <p14:creationId xmlns:p14="http://schemas.microsoft.com/office/powerpoint/2010/main" val="368831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Third Circuit of Galilee. The Twelve Instructed and Sent Forth</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9:35-10:1; Mark 6:6-13; Luke 9:1-6)</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8"/>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When Jesus saw the multitude scattered abroad, as sheep without a shepherd, what did He say to His disciples? What did He mean by that?</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18"/>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Where did Jesus send His disciples? What was their purpose in going? Briefly summarize this mission of the twelve?</a:t>
            </a:r>
          </a:p>
        </p:txBody>
      </p:sp>
    </p:spTree>
    <p:extLst>
      <p:ext uri="{BB962C8B-B14F-4D97-AF65-F5344CB8AC3E}">
        <p14:creationId xmlns:p14="http://schemas.microsoft.com/office/powerpoint/2010/main" val="190199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Herod Antipas Supposes Jesus to be John </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14:1-12; Mark 6:14-29; Luke 9:7-9)</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0"/>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How had John the Baptist died?</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0"/>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Why did Herod think Jesus was John?</a:t>
            </a:r>
          </a:p>
          <a:p>
            <a:pPr marL="0" marR="0" lvl="0" indent="0" algn="l" defTabSz="914400" rtl="0" eaLnBrk="1" fontAlgn="auto" latinLnBrk="0" hangingPunct="1">
              <a:lnSpc>
                <a:spcPct val="90000"/>
              </a:lnSpc>
              <a:spcBef>
                <a:spcPts val="18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Return of the Twelve and Retirement to the East Shore of Galilee</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14:13; Mark 6:30-32; Luke 9:10; John 6:1)</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2"/>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Upon their return from the mission Jesus had sent them on, what did His disciples report to Jesus? Where did He now instruct them to go? Why?</a:t>
            </a:r>
          </a:p>
        </p:txBody>
      </p:sp>
    </p:spTree>
    <p:extLst>
      <p:ext uri="{BB962C8B-B14F-4D97-AF65-F5344CB8AC3E}">
        <p14:creationId xmlns:p14="http://schemas.microsoft.com/office/powerpoint/2010/main" val="19457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Feeding the Five Thousand</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14:13-21; Mark 6:33-44; Luke 9:11-17; John 6:2-14)</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3"/>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Briefly describe the feeding of the five thousand and what led up to it?</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3"/>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How many baskets of left-overs did the disciples gather? Why do you think there was such a great surplus?</a:t>
            </a:r>
          </a:p>
        </p:txBody>
      </p:sp>
    </p:spTree>
    <p:extLst>
      <p:ext uri="{BB962C8B-B14F-4D97-AF65-F5344CB8AC3E}">
        <p14:creationId xmlns:p14="http://schemas.microsoft.com/office/powerpoint/2010/main" val="142833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0A46DA-2E44-4009-A4A9-5D247B1CA591}"/>
              </a:ext>
            </a:extLst>
          </p:cNvPr>
          <p:cNvSpPr>
            <a:spLocks noGrp="1"/>
          </p:cNvSpPr>
          <p:nvPr>
            <p:ph type="ctrTitle"/>
          </p:nvPr>
        </p:nvSpPr>
        <p:spPr>
          <a:xfrm>
            <a:off x="1143000" y="207964"/>
            <a:ext cx="6858000" cy="810132"/>
          </a:xfrm>
        </p:spPr>
        <p:txBody>
          <a:bodyPr/>
          <a:lstStyle/>
          <a:p>
            <a:r>
              <a:rPr lang="en-US" dirty="0">
                <a:solidFill>
                  <a:srgbClr val="FFFF00"/>
                </a:solidFill>
              </a:rPr>
              <a:t>Review Questions</a:t>
            </a:r>
          </a:p>
        </p:txBody>
      </p:sp>
      <p:sp>
        <p:nvSpPr>
          <p:cNvPr id="9" name="Content Placeholder 2">
            <a:extLst>
              <a:ext uri="{FF2B5EF4-FFF2-40B4-BE49-F238E27FC236}">
                <a16:creationId xmlns:a16="http://schemas.microsoft.com/office/drawing/2014/main" id="{37963F5A-A4A2-456B-AEEB-E7A90A116658}"/>
              </a:ext>
            </a:extLst>
          </p:cNvPr>
          <p:cNvSpPr txBox="1">
            <a:spLocks/>
          </p:cNvSpPr>
          <p:nvPr/>
        </p:nvSpPr>
        <p:spPr>
          <a:xfrm>
            <a:off x="145677" y="1540402"/>
            <a:ext cx="8801100" cy="5109634"/>
          </a:xfrm>
          <a:prstGeom prst="rect">
            <a:avLst/>
          </a:prstGeom>
        </p:spPr>
        <p:txBody>
          <a:bodyPr vert="horz" lIns="68580" tIns="34290" rIns="68580" bIns="3429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t>Jesus Walks On The Water</a:t>
            </a:r>
            <a:br>
              <a:rPr kumimoji="0" lang="en-US" sz="2800" b="1" i="0" u="none" strike="noStrike" kern="1200" cap="none" spc="0" normalizeH="0" baseline="0" noProof="0" dirty="0">
                <a:ln>
                  <a:noFill/>
                </a:ln>
                <a:solidFill>
                  <a:prstClr val="white">
                    <a:lumMod val="85000"/>
                  </a:prstClr>
                </a:solidFill>
                <a:effectLst/>
                <a:uLnTx/>
                <a:uFillTx/>
                <a:latin typeface="Segoe UI Light"/>
                <a:ea typeface="+mn-ea"/>
                <a:cs typeface="+mn-cs"/>
              </a:rPr>
            </a:br>
            <a:r>
              <a:rPr kumimoji="0" lang="en-US" sz="1800" b="0" i="0" u="none" strike="noStrike" kern="1200" cap="none" spc="0" normalizeH="0" baseline="0" noProof="0" dirty="0">
                <a:ln>
                  <a:noFill/>
                </a:ln>
                <a:solidFill>
                  <a:prstClr val="white">
                    <a:lumMod val="85000"/>
                  </a:prstClr>
                </a:solidFill>
                <a:effectLst/>
                <a:uLnTx/>
                <a:uFillTx/>
                <a:latin typeface="Segoe UI Light"/>
                <a:ea typeface="+mn-ea"/>
                <a:cs typeface="+mn-cs"/>
              </a:rPr>
              <a:t>(Matthew 14:22-36; Mark 6:45-56; John 6:15-21)</a:t>
            </a:r>
            <a:endPar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endParaRP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Where did Jesus go after feeding the five thousand? Why? Where did His disciples go?</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difficulty did the disciples experience while rowing their boat on the Sea of Galilee? What caused them to become afraid? How were their fears quieted?</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What did Peter do upon seeing Jesus walking on the sea? What happened to him? How did Jesus respond to him? What was the response of the others in the boat when they saw Jesus and all that He had done?</a:t>
            </a:r>
          </a:p>
          <a:p>
            <a:pPr marL="514350" marR="0" lvl="0" indent="-514350" algn="l" defTabSz="914400" rtl="0" eaLnBrk="1" fontAlgn="auto" latinLnBrk="0" hangingPunct="1">
              <a:lnSpc>
                <a:spcPct val="90000"/>
              </a:lnSpc>
              <a:spcBef>
                <a:spcPts val="1000"/>
              </a:spcBef>
              <a:spcAft>
                <a:spcPts val="600"/>
              </a:spcAft>
              <a:buClrTx/>
              <a:buSzTx/>
              <a:buFont typeface="+mj-lt"/>
              <a:buAutoNum type="arabicPeriod" startAt="25"/>
              <a:tabLst/>
              <a:defRPr/>
            </a:pPr>
            <a:r>
              <a:rPr kumimoji="0" lang="en-US" sz="2800" b="0" i="0" u="none" strike="noStrike" kern="1200" cap="none" spc="0" normalizeH="0" baseline="0" noProof="0" dirty="0">
                <a:ln>
                  <a:noFill/>
                </a:ln>
                <a:solidFill>
                  <a:prstClr val="white">
                    <a:lumMod val="85000"/>
                  </a:prstClr>
                </a:solidFill>
                <a:effectLst/>
                <a:uLnTx/>
                <a:uFillTx/>
                <a:latin typeface="Segoe UI Light"/>
                <a:ea typeface="+mn-ea"/>
                <a:cs typeface="+mn-cs"/>
              </a:rPr>
              <a:t>How did the people of the land of the Gennesaret respond to Jesus?</a:t>
            </a:r>
          </a:p>
        </p:txBody>
      </p:sp>
    </p:spTree>
    <p:extLst>
      <p:ext uri="{BB962C8B-B14F-4D97-AF65-F5344CB8AC3E}">
        <p14:creationId xmlns:p14="http://schemas.microsoft.com/office/powerpoint/2010/main" val="86224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9018"/>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1371600" y="3995305"/>
            <a:ext cx="6400800" cy="2400657"/>
          </a:xfrm>
        </p:spPr>
        <p:txBody>
          <a:bodyPr>
            <a:spAutoFit/>
          </a:bodyPr>
          <a:lstStyle/>
          <a:p>
            <a:r>
              <a:rPr lang="en-US" sz="2400" dirty="0"/>
              <a:t>February 5, 2020</a:t>
            </a:r>
          </a:p>
          <a:p>
            <a:endParaRPr lang="en-US" sz="2400" dirty="0"/>
          </a:p>
          <a:p>
            <a:r>
              <a:rPr lang="en-US" sz="3000" dirty="0"/>
              <a:t>Discourse on Spiritual Food and True Discipleship – </a:t>
            </a:r>
          </a:p>
          <a:p>
            <a:r>
              <a:rPr lang="en-US" sz="2600" dirty="0"/>
              <a:t>John 6:22-71</a:t>
            </a:r>
          </a:p>
        </p:txBody>
      </p:sp>
    </p:spTree>
    <p:extLst>
      <p:ext uri="{BB962C8B-B14F-4D97-AF65-F5344CB8AC3E}">
        <p14:creationId xmlns:p14="http://schemas.microsoft.com/office/powerpoint/2010/main" val="109635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3105</TotalTime>
  <Words>1099</Words>
  <Application>Microsoft Office PowerPoint</Application>
  <PresentationFormat>On-screen Show (4:3)</PresentationFormat>
  <Paragraphs>83</Paragraphs>
  <Slides>14</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Century Gothic</vt:lpstr>
      <vt:lpstr>Courier New</vt:lpstr>
      <vt:lpstr>Palatino Linotype</vt:lpstr>
      <vt:lpstr>Segoe UI Light</vt:lpstr>
      <vt:lpstr>Office Theme</vt:lpstr>
      <vt:lpstr>Company background presentation</vt:lpstr>
      <vt:lpstr>The Life Of Christ Lesson 10 Review Questions</vt:lpstr>
      <vt:lpstr>Review Questions</vt:lpstr>
      <vt:lpstr>Review Questions</vt:lpstr>
      <vt:lpstr>Review Questions</vt:lpstr>
      <vt:lpstr>Review Questions</vt:lpstr>
      <vt:lpstr>Review Questions</vt:lpstr>
      <vt:lpstr>Review Questions</vt:lpstr>
      <vt:lpstr>Review Questions</vt:lpstr>
      <vt:lpstr>The Life of Jesus Christ Lesson 11 – In Galilee And Beyond</vt:lpstr>
      <vt:lpstr>Outline Of John 6</vt:lpstr>
      <vt:lpstr>“You Seek Me …” John 6:22-34</vt:lpstr>
      <vt:lpstr>“You Seek Me …” John 6:22-34</vt:lpstr>
      <vt:lpstr>PowerPoint Presentation</vt:lpstr>
      <vt:lpstr>“You Seek Me …” John 6:22-34</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(2-5-20)</dc:title>
  <dc:creator>Chris Simmons</dc:creator>
  <cp:lastModifiedBy>Richard Lidh</cp:lastModifiedBy>
  <cp:revision>5</cp:revision>
  <dcterms:created xsi:type="dcterms:W3CDTF">2011-11-13T00:33:04Z</dcterms:created>
  <dcterms:modified xsi:type="dcterms:W3CDTF">2020-02-13T13:21:59Z</dcterms:modified>
</cp:coreProperties>
</file>